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aleway"/>
      <p:regular r:id="rId20"/>
      <p:bold r:id="rId21"/>
      <p:italic r:id="rId22"/>
      <p:boldItalic r:id="rId23"/>
    </p:embeddedFont>
    <p:embeddedFont>
      <p:font typeface="La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regular.fntdata"/><Relationship Id="rId22" Type="http://schemas.openxmlformats.org/officeDocument/2006/relationships/font" Target="fonts/Raleway-italic.fntdata"/><Relationship Id="rId21" Type="http://schemas.openxmlformats.org/officeDocument/2006/relationships/font" Target="fonts/Raleway-bold.fntdata"/><Relationship Id="rId24" Type="http://schemas.openxmlformats.org/officeDocument/2006/relationships/font" Target="fonts/Lato-regular.fntdata"/><Relationship Id="rId23" Type="http://schemas.openxmlformats.org/officeDocument/2006/relationships/font" Target="fonts/Raleway-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italic.fntdata"/><Relationship Id="rId25" Type="http://schemas.openxmlformats.org/officeDocument/2006/relationships/font" Target="fonts/Lato-bold.fntdata"/><Relationship Id="rId27" Type="http://schemas.openxmlformats.org/officeDocument/2006/relationships/font" Target="fonts/Lat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f88252dc4_0_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f88252dc4_0_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f88252dc4_0_10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f88252dc4_0_10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f88252dc4_0_1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f88252dc4_0_1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f88252dc4_0_1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f88252dc4_0_1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1f88252dc4_0_1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1f88252dc4_0_1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f88252dc4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f88252dc4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1f88252dc4_0_2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1f88252dc4_0_2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f88252dc4_0_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f88252dc4_0_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f88252dc4_0_6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f88252dc4_0_6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action="ppaction://hlinksldjump" r:id="rId2"/>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action="ppaction://hlinksldjump" r:id="rId2"/>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action="ppaction://hlinksldjump" r:id="rId2"/>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action="ppaction://hlinksldjump" r:id="rId2"/>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action="ppaction://hlinksldjump" r:id="rId3"/>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action="ppaction://hlinksldjump" r:id="rId2"/>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action="ppaction://hlinksldjump" r:id="rId3"/>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action="ppaction://hlinksldjump" r:id="rId4"/>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action="ppaction://hlinksldjump" r:id="rId5"/>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action="ppaction://hlinksldjump" r:id="rId3"/>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action="ppaction://hlinksldjump" r:id="rId4"/>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action="ppaction://hlinksldjump" r:id="rId5"/>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action="ppaction://hlinksldjump" r:id="rId6"/>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action="ppaction://hlinksldjump" r:id="rId2"/>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action="ppaction://hlinksldjump" r:id="rId3"/>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action="ppaction://hlinksldjump" r:id="rId4"/>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action="ppaction://hlinksldjump" r:id="rId5"/>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4.xml"/><Relationship Id="rId5" Type="http://schemas.openxmlformats.org/officeDocument/2006/relationships/slide" Target="/ppt/slides/slide5.xml"/><Relationship Id="rId6" Type="http://schemas.openxmlformats.org/officeDocument/2006/relationships/slide" Target="/ppt/slides/slide11.xml"/><Relationship Id="rId7" Type="http://schemas.openxmlformats.org/officeDocument/2006/relationships/slide" Target="/ppt/slides/slide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450" y="1322450"/>
            <a:ext cx="48909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Real Estates Consulting Proposal</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7"/>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GB" sz="2600">
                <a:latin typeface="Raleway"/>
                <a:ea typeface="Raleway"/>
                <a:cs typeface="Raleway"/>
                <a:sym typeface="Raleway"/>
              </a:rPr>
              <a:t>Bar</a:t>
            </a:r>
            <a:endParaRPr b="1" sz="2600">
              <a:latin typeface="Raleway"/>
              <a:ea typeface="Raleway"/>
              <a:cs typeface="Raleway"/>
              <a:sym typeface="Raleway"/>
            </a:endParaRPr>
          </a:p>
          <a:p>
            <a:pPr indent="0" lvl="0" marL="0" rtl="0" algn="l">
              <a:lnSpc>
                <a:spcPct val="115000"/>
              </a:lnSpc>
              <a:spcBef>
                <a:spcPts val="1600"/>
              </a:spcBef>
              <a:spcAft>
                <a:spcPts val="1600"/>
              </a:spcAft>
              <a:buNone/>
            </a:pPr>
            <a:r>
              <a:rPr lang="en-GB" sz="2400"/>
              <a:t>04</a:t>
            </a:r>
            <a:endParaRPr sz="2400"/>
          </a:p>
        </p:txBody>
      </p:sp>
      <p:sp>
        <p:nvSpPr>
          <p:cNvPr id="250" name="Google Shape;250;p27"/>
          <p:cNvSpPr txBox="1"/>
          <p:nvPr/>
        </p:nvSpPr>
        <p:spPr>
          <a:xfrm>
            <a:off x="754179" y="2175671"/>
            <a:ext cx="745800" cy="318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t/>
            </a:r>
            <a:endParaRPr sz="800">
              <a:solidFill>
                <a:schemeClr val="dk1"/>
              </a:solidFill>
              <a:latin typeface="Lato"/>
              <a:ea typeface="Lato"/>
              <a:cs typeface="Lato"/>
              <a:sym typeface="Lato"/>
            </a:endParaRPr>
          </a:p>
        </p:txBody>
      </p:sp>
      <p:sp>
        <p:nvSpPr>
          <p:cNvPr id="251" name="Google Shape;251;p27"/>
          <p:cNvSpPr txBox="1"/>
          <p:nvPr/>
        </p:nvSpPr>
        <p:spPr>
          <a:xfrm>
            <a:off x="412129" y="3427571"/>
            <a:ext cx="745800" cy="318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rgbClr val="000000"/>
              </a:buClr>
              <a:buSzPts val="1100"/>
              <a:buFont typeface="Arial"/>
              <a:buNone/>
            </a:pPr>
            <a:r>
              <a:t/>
            </a:r>
            <a:endParaRPr sz="800">
              <a:solidFill>
                <a:schemeClr val="accent3"/>
              </a:solidFill>
              <a:latin typeface="Lato"/>
              <a:ea typeface="Lato"/>
              <a:cs typeface="Lato"/>
              <a:sym typeface="Lato"/>
            </a:endParaRPr>
          </a:p>
        </p:txBody>
      </p:sp>
      <p:pic>
        <p:nvPicPr>
          <p:cNvPr id="252" name="Google Shape;252;p27"/>
          <p:cNvPicPr preferRelativeResize="0"/>
          <p:nvPr/>
        </p:nvPicPr>
        <p:blipFill>
          <a:blip r:embed="rId3">
            <a:alphaModFix/>
          </a:blip>
          <a:stretch>
            <a:fillRect/>
          </a:stretch>
        </p:blipFill>
        <p:spPr>
          <a:xfrm>
            <a:off x="1403454" y="1862425"/>
            <a:ext cx="7339220" cy="268688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8"/>
          <p:cNvSpPr txBox="1"/>
          <p:nvPr>
            <p:ph type="title"/>
          </p:nvPr>
        </p:nvSpPr>
        <p:spPr>
          <a:xfrm>
            <a:off x="730000" y="1318650"/>
            <a:ext cx="3636600" cy="570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Concatenated Results</a:t>
            </a:r>
            <a:endParaRPr/>
          </a:p>
        </p:txBody>
      </p:sp>
      <p:pic>
        <p:nvPicPr>
          <p:cNvPr id="258" name="Google Shape;258;p28"/>
          <p:cNvPicPr preferRelativeResize="0"/>
          <p:nvPr/>
        </p:nvPicPr>
        <p:blipFill>
          <a:blip r:embed="rId3">
            <a:alphaModFix/>
          </a:blip>
          <a:stretch>
            <a:fillRect/>
          </a:stretch>
        </p:blipFill>
        <p:spPr>
          <a:xfrm>
            <a:off x="515075" y="2533050"/>
            <a:ext cx="7984300" cy="269450"/>
          </a:xfrm>
          <a:prstGeom prst="rect">
            <a:avLst/>
          </a:prstGeom>
          <a:noFill/>
          <a:ln>
            <a:noFill/>
          </a:ln>
        </p:spPr>
      </p:pic>
      <p:sp>
        <p:nvSpPr>
          <p:cNvPr id="259" name="Google Shape;259;p28"/>
          <p:cNvSpPr txBox="1"/>
          <p:nvPr/>
        </p:nvSpPr>
        <p:spPr>
          <a:xfrm>
            <a:off x="1135825" y="3407500"/>
            <a:ext cx="64149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We concatenate four data frames on “neighborhood” index and the </a:t>
            </a:r>
            <a:r>
              <a:rPr lang="en-GB">
                <a:latin typeface="Lato"/>
                <a:ea typeface="Lato"/>
                <a:cs typeface="Lato"/>
                <a:sym typeface="Lato"/>
              </a:rPr>
              <a:t>results</a:t>
            </a:r>
            <a:r>
              <a:rPr lang="en-GB">
                <a:latin typeface="Lato"/>
                <a:ea typeface="Lato"/>
                <a:cs typeface="Lato"/>
                <a:sym typeface="Lato"/>
              </a:rPr>
              <a:t> only </a:t>
            </a:r>
            <a:r>
              <a:rPr lang="en-GB">
                <a:latin typeface="Lato"/>
                <a:ea typeface="Lato"/>
                <a:cs typeface="Lato"/>
                <a:sym typeface="Lato"/>
              </a:rPr>
              <a:t>yields</a:t>
            </a:r>
            <a:r>
              <a:rPr lang="en-GB">
                <a:latin typeface="Lato"/>
                <a:ea typeface="Lato"/>
                <a:cs typeface="Lato"/>
                <a:sym typeface="Lato"/>
              </a:rPr>
              <a:t> one area which shows above. However, our </a:t>
            </a:r>
            <a:r>
              <a:rPr lang="en-GB">
                <a:latin typeface="Lato"/>
                <a:ea typeface="Lato"/>
                <a:cs typeface="Lato"/>
                <a:sym typeface="Lato"/>
              </a:rPr>
              <a:t>clients</a:t>
            </a:r>
            <a:r>
              <a:rPr lang="en-GB">
                <a:latin typeface="Lato"/>
                <a:ea typeface="Lato"/>
                <a:cs typeface="Lato"/>
                <a:sym typeface="Lato"/>
              </a:rPr>
              <a:t> needs to commute. This area is close to highway which is not the perfect location. </a:t>
            </a:r>
            <a:endParaRPr>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9"/>
          <p:cNvSpPr txBox="1"/>
          <p:nvPr>
            <p:ph type="title"/>
          </p:nvPr>
        </p:nvSpPr>
        <p:spPr>
          <a:xfrm>
            <a:off x="727800" y="1354964"/>
            <a:ext cx="7688400" cy="53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a:t>Remedy</a:t>
            </a:r>
            <a:endParaRPr sz="1000"/>
          </a:p>
        </p:txBody>
      </p:sp>
      <p:sp>
        <p:nvSpPr>
          <p:cNvPr id="265" name="Google Shape;265;p29"/>
          <p:cNvSpPr txBox="1"/>
          <p:nvPr/>
        </p:nvSpPr>
        <p:spPr>
          <a:xfrm>
            <a:off x="826800" y="1956150"/>
            <a:ext cx="7589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We </a:t>
            </a:r>
            <a:r>
              <a:rPr lang="en-GB">
                <a:latin typeface="Lato"/>
                <a:ea typeface="Lato"/>
                <a:cs typeface="Lato"/>
                <a:sym typeface="Lato"/>
              </a:rPr>
              <a:t>remove the theater category since it is not necessary to our client and we redo our process before and get the following candidates: </a:t>
            </a:r>
            <a:endParaRPr>
              <a:latin typeface="Lato"/>
              <a:ea typeface="Lato"/>
              <a:cs typeface="Lato"/>
              <a:sym typeface="Lato"/>
            </a:endParaRPr>
          </a:p>
        </p:txBody>
      </p:sp>
      <p:pic>
        <p:nvPicPr>
          <p:cNvPr id="266" name="Google Shape;266;p29"/>
          <p:cNvPicPr preferRelativeResize="0"/>
          <p:nvPr/>
        </p:nvPicPr>
        <p:blipFill>
          <a:blip r:embed="rId3">
            <a:alphaModFix/>
          </a:blip>
          <a:stretch>
            <a:fillRect/>
          </a:stretch>
        </p:blipFill>
        <p:spPr>
          <a:xfrm>
            <a:off x="1080524" y="2829675"/>
            <a:ext cx="6780599" cy="20042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70" name="Shape 270"/>
        <p:cNvGrpSpPr/>
        <p:nvPr/>
      </p:nvGrpSpPr>
      <p:grpSpPr>
        <a:xfrm>
          <a:off x="0" y="0"/>
          <a:ext cx="0" cy="0"/>
          <a:chOff x="0" y="0"/>
          <a:chExt cx="0" cy="0"/>
        </a:xfrm>
      </p:grpSpPr>
      <p:sp>
        <p:nvSpPr>
          <p:cNvPr id="271" name="Google Shape;271;p30"/>
          <p:cNvSpPr txBox="1"/>
          <p:nvPr>
            <p:ph type="title"/>
          </p:nvPr>
        </p:nvSpPr>
        <p:spPr>
          <a:xfrm>
            <a:off x="729450" y="131600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Proposed solution</a:t>
            </a:r>
            <a:endParaRPr sz="1200"/>
          </a:p>
        </p:txBody>
      </p:sp>
      <p:sp>
        <p:nvSpPr>
          <p:cNvPr id="272" name="Google Shape;272;p30"/>
          <p:cNvSpPr txBox="1"/>
          <p:nvPr>
            <p:ph idx="4294967295" type="body"/>
          </p:nvPr>
        </p:nvSpPr>
        <p:spPr>
          <a:xfrm>
            <a:off x="729450" y="1755825"/>
            <a:ext cx="7010100" cy="2628300"/>
          </a:xfrm>
          <a:prstGeom prst="rect">
            <a:avLst/>
          </a:prstGeom>
          <a:solidFill>
            <a:schemeClr val="lt1"/>
          </a:solidFill>
        </p:spPr>
        <p:txBody>
          <a:bodyPr anchorCtr="0" anchor="t" bIns="91425" lIns="91425" spcFirstLastPara="1" rIns="91425" wrap="square" tIns="91425">
            <a:noAutofit/>
          </a:bodyPr>
          <a:lstStyle/>
          <a:p>
            <a:pPr indent="0" lvl="0" marL="0" rtl="0" algn="l">
              <a:spcBef>
                <a:spcPts val="0"/>
              </a:spcBef>
              <a:spcAft>
                <a:spcPts val="0"/>
              </a:spcAft>
              <a:buNone/>
            </a:pPr>
            <a:r>
              <a:rPr lang="en-GB" sz="1700">
                <a:solidFill>
                  <a:schemeClr val="dk1"/>
                </a:solidFill>
                <a:highlight>
                  <a:srgbClr val="FFFFFF"/>
                </a:highlight>
                <a:latin typeface="Raleway"/>
                <a:ea typeface="Raleway"/>
                <a:cs typeface="Raleway"/>
                <a:sym typeface="Raleway"/>
              </a:rPr>
              <a:t>Now after doing research on all five areas, we found that only Little Portugal, Trinity is suitable for living. The rest four areas are located in the financial district and commonly having high living expenses. According to our client’s background, he needs his living expenses to be reasonable. We conclude our client will be happy to live at </a:t>
            </a:r>
            <a:r>
              <a:rPr b="1" lang="en-GB" sz="1700">
                <a:solidFill>
                  <a:srgbClr val="00BFA5"/>
                </a:solidFill>
                <a:highlight>
                  <a:srgbClr val="FFFFFF"/>
                </a:highlight>
                <a:latin typeface="Raleway"/>
                <a:ea typeface="Raleway"/>
                <a:cs typeface="Raleway"/>
                <a:sym typeface="Raleway"/>
              </a:rPr>
              <a:t>Little Portugal, Trinity.</a:t>
            </a:r>
            <a:r>
              <a:rPr lang="en-GB" sz="1700">
                <a:solidFill>
                  <a:schemeClr val="dk1"/>
                </a:solidFill>
                <a:highlight>
                  <a:srgbClr val="FFFFFF"/>
                </a:highlight>
                <a:latin typeface="Raleway"/>
                <a:ea typeface="Raleway"/>
                <a:cs typeface="Raleway"/>
                <a:sym typeface="Raleway"/>
              </a:rPr>
              <a:t> </a:t>
            </a:r>
            <a:endParaRPr sz="3600">
              <a:solidFill>
                <a:schemeClr val="dk1"/>
              </a:solidFill>
              <a:latin typeface="Raleway"/>
              <a:ea typeface="Raleway"/>
              <a:cs typeface="Raleway"/>
              <a:sym typeface="Raleway"/>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31"/>
          <p:cNvSpPr txBox="1"/>
          <p:nvPr>
            <p:ph type="title"/>
          </p:nvPr>
        </p:nvSpPr>
        <p:spPr>
          <a:xfrm>
            <a:off x="730000" y="1318650"/>
            <a:ext cx="27999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rgbClr val="000000"/>
                </a:solidFill>
              </a:rPr>
              <a:t>Will </a:t>
            </a:r>
            <a:r>
              <a:rPr lang="en-GB">
                <a:solidFill>
                  <a:srgbClr val="000000"/>
                </a:solidFill>
              </a:rPr>
              <a:t>Client</a:t>
            </a:r>
            <a:r>
              <a:rPr lang="en-GB">
                <a:solidFill>
                  <a:srgbClr val="000000"/>
                </a:solidFill>
              </a:rPr>
              <a:t> satisfy with our solution?</a:t>
            </a:r>
            <a:endParaRPr/>
          </a:p>
        </p:txBody>
      </p:sp>
      <p:sp>
        <p:nvSpPr>
          <p:cNvPr id="278" name="Google Shape;278;p31"/>
          <p:cNvSpPr txBox="1"/>
          <p:nvPr>
            <p:ph idx="1" type="body"/>
          </p:nvPr>
        </p:nvSpPr>
        <p:spPr>
          <a:xfrm>
            <a:off x="4031225" y="1288050"/>
            <a:ext cx="47982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This depends on various factor. However we can improve our </a:t>
            </a:r>
            <a:r>
              <a:rPr lang="en-GB" sz="1100"/>
              <a:t>performance</a:t>
            </a:r>
            <a:r>
              <a:rPr lang="en-GB" sz="1100"/>
              <a:t> in many ways. Here is one way.</a:t>
            </a:r>
            <a:endParaRPr sz="1100"/>
          </a:p>
        </p:txBody>
      </p:sp>
      <p:sp>
        <p:nvSpPr>
          <p:cNvPr id="279" name="Google Shape;279;p31"/>
          <p:cNvSpPr txBox="1"/>
          <p:nvPr/>
        </p:nvSpPr>
        <p:spPr>
          <a:xfrm>
            <a:off x="1084200" y="2865400"/>
            <a:ext cx="7073100" cy="938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100">
                <a:solidFill>
                  <a:schemeClr val="dk1"/>
                </a:solidFill>
                <a:highlight>
                  <a:srgbClr val="FFFFFF"/>
                </a:highlight>
                <a:latin typeface="Raleway"/>
                <a:ea typeface="Raleway"/>
                <a:cs typeface="Raleway"/>
                <a:sym typeface="Raleway"/>
              </a:rPr>
              <a:t> The data we collect from our client needs to be more specific. For instance, we might introduce ordinal data. So that our client can rank how strong a factor affects this client’s opinion of the choice of location. In case that our data do not represent a factor, we can omit it or remedy it in some other way according to the ordinal data.</a:t>
            </a:r>
            <a:endParaRPr>
              <a:solidFill>
                <a:schemeClr val="dk1"/>
              </a:solidFill>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0" name="Shape 180"/>
        <p:cNvGrpSpPr/>
        <p:nvPr/>
      </p:nvGrpSpPr>
      <p:grpSpPr>
        <a:xfrm>
          <a:off x="0" y="0"/>
          <a:ext cx="0" cy="0"/>
          <a:chOff x="0" y="0"/>
          <a:chExt cx="0" cy="0"/>
        </a:xfrm>
      </p:grpSpPr>
      <p:sp>
        <p:nvSpPr>
          <p:cNvPr id="181" name="Google Shape;181;p19"/>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TOC</a:t>
            </a:r>
            <a:endParaRPr/>
          </a:p>
        </p:txBody>
      </p:sp>
      <p:sp>
        <p:nvSpPr>
          <p:cNvPr id="182" name="Google Shape;182;p19"/>
          <p:cNvSpPr txBox="1"/>
          <p:nvPr/>
        </p:nvSpPr>
        <p:spPr>
          <a:xfrm>
            <a:off x="1293838" y="23032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3">
                  <a:extLst>
                    <a:ext uri="{A12FA001-AC4F-418D-AE19-62706E023703}">
                      <ahyp:hlinkClr val="tx"/>
                    </a:ext>
                  </a:extLst>
                </a:hlinkClick>
              </a:rPr>
              <a:t>Overview</a:t>
            </a:r>
            <a:endParaRPr sz="1300">
              <a:solidFill>
                <a:srgbClr val="FFFFFF"/>
              </a:solidFill>
              <a:latin typeface="Raleway"/>
              <a:ea typeface="Raleway"/>
              <a:cs typeface="Raleway"/>
              <a:sym typeface="Raleway"/>
            </a:endParaRPr>
          </a:p>
        </p:txBody>
      </p:sp>
      <p:sp>
        <p:nvSpPr>
          <p:cNvPr id="183" name="Google Shape;183;p19"/>
          <p:cNvSpPr txBox="1"/>
          <p:nvPr/>
        </p:nvSpPr>
        <p:spPr>
          <a:xfrm>
            <a:off x="1293838" y="27049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4">
                  <a:extLst>
                    <a:ext uri="{A12FA001-AC4F-418D-AE19-62706E023703}">
                      <ahyp:hlinkClr val="tx"/>
                    </a:ext>
                  </a:extLst>
                </a:hlinkClick>
              </a:rPr>
              <a:t>Problems to solve</a:t>
            </a:r>
            <a:endParaRPr sz="1300">
              <a:solidFill>
                <a:srgbClr val="FFFFFF"/>
              </a:solidFill>
              <a:latin typeface="Raleway"/>
              <a:ea typeface="Raleway"/>
              <a:cs typeface="Raleway"/>
              <a:sym typeface="Raleway"/>
            </a:endParaRPr>
          </a:p>
        </p:txBody>
      </p:sp>
      <p:sp>
        <p:nvSpPr>
          <p:cNvPr id="184" name="Google Shape;184;p19"/>
          <p:cNvSpPr txBox="1"/>
          <p:nvPr/>
        </p:nvSpPr>
        <p:spPr>
          <a:xfrm>
            <a:off x="1293838" y="31066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5">
                  <a:extLst>
                    <a:ext uri="{A12FA001-AC4F-418D-AE19-62706E023703}">
                      <ahyp:hlinkClr val="tx"/>
                    </a:ext>
                  </a:extLst>
                </a:hlinkClick>
              </a:rPr>
              <a:t>Project objective</a:t>
            </a:r>
            <a:endParaRPr sz="1300">
              <a:solidFill>
                <a:srgbClr val="FFFFFF"/>
              </a:solidFill>
              <a:latin typeface="Raleway"/>
              <a:ea typeface="Raleway"/>
              <a:cs typeface="Raleway"/>
              <a:sym typeface="Raleway"/>
            </a:endParaRPr>
          </a:p>
        </p:txBody>
      </p:sp>
      <p:sp>
        <p:nvSpPr>
          <p:cNvPr id="185" name="Google Shape;185;p19"/>
          <p:cNvSpPr txBox="1"/>
          <p:nvPr/>
        </p:nvSpPr>
        <p:spPr>
          <a:xfrm>
            <a:off x="1293838" y="3508319"/>
            <a:ext cx="1607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rgbClr val="FFFFFF"/>
              </a:solidFill>
              <a:latin typeface="Raleway"/>
              <a:ea typeface="Raleway"/>
              <a:cs typeface="Raleway"/>
              <a:sym typeface="Raleway"/>
            </a:endParaRPr>
          </a:p>
        </p:txBody>
      </p:sp>
      <p:sp>
        <p:nvSpPr>
          <p:cNvPr id="186" name="Google Shape;186;p19"/>
          <p:cNvSpPr txBox="1"/>
          <p:nvPr/>
        </p:nvSpPr>
        <p:spPr>
          <a:xfrm>
            <a:off x="3448432" y="23032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latin typeface="Raleway"/>
                <a:ea typeface="Raleway"/>
                <a:cs typeface="Raleway"/>
                <a:sym typeface="Raleway"/>
              </a:rPr>
              <a:t>Interests</a:t>
            </a:r>
            <a:endParaRPr sz="1300">
              <a:solidFill>
                <a:srgbClr val="FFFFFF"/>
              </a:solidFill>
              <a:latin typeface="Raleway"/>
              <a:ea typeface="Raleway"/>
              <a:cs typeface="Raleway"/>
              <a:sym typeface="Raleway"/>
            </a:endParaRPr>
          </a:p>
        </p:txBody>
      </p:sp>
      <p:sp>
        <p:nvSpPr>
          <p:cNvPr id="187" name="Google Shape;187;p19"/>
          <p:cNvSpPr txBox="1"/>
          <p:nvPr/>
        </p:nvSpPr>
        <p:spPr>
          <a:xfrm>
            <a:off x="3448432" y="27049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6">
                  <a:extLst>
                    <a:ext uri="{A12FA001-AC4F-418D-AE19-62706E023703}">
                      <ahyp:hlinkClr val="tx"/>
                    </a:ext>
                  </a:extLst>
                </a:hlinkClick>
              </a:rPr>
              <a:t>Target audience</a:t>
            </a:r>
            <a:endParaRPr sz="1300">
              <a:solidFill>
                <a:srgbClr val="FFFFFF"/>
              </a:solidFill>
              <a:latin typeface="Raleway"/>
              <a:ea typeface="Raleway"/>
              <a:cs typeface="Raleway"/>
              <a:sym typeface="Raleway"/>
            </a:endParaRPr>
          </a:p>
        </p:txBody>
      </p:sp>
      <p:sp>
        <p:nvSpPr>
          <p:cNvPr id="188" name="Google Shape;188;p19"/>
          <p:cNvSpPr txBox="1"/>
          <p:nvPr/>
        </p:nvSpPr>
        <p:spPr>
          <a:xfrm>
            <a:off x="3448432" y="31066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rgbClr val="FFFFFF"/>
                </a:solidFill>
                <a:uFill>
                  <a:noFill/>
                </a:uFill>
                <a:latin typeface="Raleway"/>
                <a:ea typeface="Raleway"/>
                <a:cs typeface="Raleway"/>
                <a:sym typeface="Raleway"/>
                <a:hlinkClick action="ppaction://hlinksldjump" r:id="rId7">
                  <a:extLst>
                    <a:ext uri="{A12FA001-AC4F-418D-AE19-62706E023703}">
                      <ahyp:hlinkClr val="tx"/>
                    </a:ext>
                  </a:extLst>
                </a:hlinkClick>
              </a:rPr>
              <a:t>Proposed solution</a:t>
            </a:r>
            <a:endParaRPr sz="1300">
              <a:solidFill>
                <a:srgbClr val="FFFFFF"/>
              </a:solidFill>
              <a:latin typeface="Raleway"/>
              <a:ea typeface="Raleway"/>
              <a:cs typeface="Raleway"/>
              <a:sym typeface="Raleway"/>
            </a:endParaRPr>
          </a:p>
        </p:txBody>
      </p:sp>
      <p:sp>
        <p:nvSpPr>
          <p:cNvPr id="189" name="Google Shape;189;p19"/>
          <p:cNvSpPr txBox="1"/>
          <p:nvPr/>
        </p:nvSpPr>
        <p:spPr>
          <a:xfrm>
            <a:off x="3448432" y="3508319"/>
            <a:ext cx="16347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rgbClr val="FFFFFF"/>
              </a:solidFill>
              <a:latin typeface="Raleway"/>
              <a:ea typeface="Raleway"/>
              <a:cs typeface="Raleway"/>
              <a:sym typeface="Raleway"/>
            </a:endParaRPr>
          </a:p>
        </p:txBody>
      </p:sp>
      <p:sp>
        <p:nvSpPr>
          <p:cNvPr id="190" name="Google Shape;190;p19"/>
          <p:cNvSpPr txBox="1"/>
          <p:nvPr/>
        </p:nvSpPr>
        <p:spPr>
          <a:xfrm>
            <a:off x="5611135" y="2303219"/>
            <a:ext cx="1241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rgbClr val="FFFFFF"/>
              </a:solidFill>
              <a:latin typeface="Raleway"/>
              <a:ea typeface="Raleway"/>
              <a:cs typeface="Raleway"/>
              <a:sym typeface="Raleway"/>
            </a:endParaRPr>
          </a:p>
        </p:txBody>
      </p:sp>
      <p:sp>
        <p:nvSpPr>
          <p:cNvPr id="191" name="Google Shape;191;p19"/>
          <p:cNvSpPr txBox="1"/>
          <p:nvPr/>
        </p:nvSpPr>
        <p:spPr>
          <a:xfrm>
            <a:off x="5611135" y="2704919"/>
            <a:ext cx="1241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rgbClr val="FFFFFF"/>
              </a:solidFill>
              <a:latin typeface="Raleway"/>
              <a:ea typeface="Raleway"/>
              <a:cs typeface="Raleway"/>
              <a:sym typeface="Raleway"/>
            </a:endParaRPr>
          </a:p>
        </p:txBody>
      </p:sp>
      <p:sp>
        <p:nvSpPr>
          <p:cNvPr id="192" name="Google Shape;192;p19"/>
          <p:cNvSpPr txBox="1"/>
          <p:nvPr/>
        </p:nvSpPr>
        <p:spPr>
          <a:xfrm>
            <a:off x="5611135" y="3106619"/>
            <a:ext cx="12411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300">
              <a:solidFill>
                <a:srgbClr val="FFFFFF"/>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198" name="Google Shape;198;p20"/>
          <p:cNvSpPr txBox="1"/>
          <p:nvPr>
            <p:ph idx="1" type="body"/>
          </p:nvPr>
        </p:nvSpPr>
        <p:spPr>
          <a:xfrm>
            <a:off x="1295325" y="2078875"/>
            <a:ext cx="7122900" cy="132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000000"/>
                </a:solidFill>
                <a:latin typeface="Arial"/>
                <a:ea typeface="Arial"/>
                <a:cs typeface="Arial"/>
                <a:sym typeface="Arial"/>
              </a:rPr>
              <a:t>For a real status company, it is hard to find the perfect location for a specific client. </a:t>
            </a:r>
            <a:r>
              <a:rPr lang="en-GB" sz="1100">
                <a:solidFill>
                  <a:srgbClr val="000000"/>
                </a:solidFill>
                <a:latin typeface="Arial"/>
                <a:ea typeface="Arial"/>
                <a:cs typeface="Arial"/>
                <a:sym typeface="Arial"/>
              </a:rPr>
              <a:t>This project will benefit mostly real estate companies who are helping their clients decide where to live. This saves time when the company is facing a large number of clients.</a:t>
            </a:r>
            <a:endParaRPr sz="1100">
              <a:solidFill>
                <a:srgbClr val="000000"/>
              </a:solidFill>
              <a:latin typeface="Arial"/>
              <a:ea typeface="Arial"/>
              <a:cs typeface="Arial"/>
              <a:sym typeface="Arial"/>
            </a:endParaRPr>
          </a:p>
          <a:p>
            <a:pPr indent="0" lvl="0" marL="0" rtl="0" algn="l">
              <a:spcBef>
                <a:spcPts val="0"/>
              </a:spcBef>
              <a:spcAft>
                <a:spcPts val="0"/>
              </a:spcAft>
              <a:buNone/>
            </a:pPr>
            <a:r>
              <a:t/>
            </a:r>
            <a:endParaRPr sz="1200">
              <a:solidFill>
                <a:srgbClr val="000000"/>
              </a:solidFill>
              <a:latin typeface="Arial"/>
              <a:ea typeface="Arial"/>
              <a:cs typeface="Arial"/>
              <a:sym typeface="Arial"/>
            </a:endParaRPr>
          </a:p>
          <a:p>
            <a:pPr indent="0" lvl="0" marL="0" rtl="0" algn="l">
              <a:spcBef>
                <a:spcPts val="0"/>
              </a:spcBef>
              <a:spcAft>
                <a:spcPts val="1600"/>
              </a:spcAft>
              <a:buNone/>
            </a:pPr>
            <a:r>
              <a:t/>
            </a:r>
            <a:endParaRPr sz="1100"/>
          </a:p>
        </p:txBody>
      </p:sp>
      <p:pic>
        <p:nvPicPr>
          <p:cNvPr descr="shutterstock_429987889_edited.jpg" id="199" name="Google Shape;199;p20"/>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Problems to solve</a:t>
            </a:r>
            <a:endParaRPr/>
          </a:p>
        </p:txBody>
      </p:sp>
      <p:sp>
        <p:nvSpPr>
          <p:cNvPr id="205" name="Google Shape;205;p21"/>
          <p:cNvSpPr/>
          <p:nvPr/>
        </p:nvSpPr>
        <p:spPr>
          <a:xfrm>
            <a:off x="1400790"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206" name="Google Shape;206;p21"/>
          <p:cNvSpPr txBox="1"/>
          <p:nvPr>
            <p:ph idx="1" type="body"/>
          </p:nvPr>
        </p:nvSpPr>
        <p:spPr>
          <a:xfrm>
            <a:off x="1847691"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What’s out client’s </a:t>
            </a:r>
            <a:r>
              <a:rPr lang="en-GB" sz="1100"/>
              <a:t>preference</a:t>
            </a:r>
            <a:r>
              <a:rPr lang="en-GB" sz="1100"/>
              <a:t> of living locations?</a:t>
            </a:r>
            <a:endParaRPr sz="1100"/>
          </a:p>
        </p:txBody>
      </p:sp>
      <p:sp>
        <p:nvSpPr>
          <p:cNvPr id="207" name="Google Shape;207;p21"/>
          <p:cNvSpPr/>
          <p:nvPr/>
        </p:nvSpPr>
        <p:spPr>
          <a:xfrm>
            <a:off x="1400790"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208" name="Google Shape;208;p21"/>
          <p:cNvSpPr txBox="1"/>
          <p:nvPr>
            <p:ph idx="1" type="body"/>
          </p:nvPr>
        </p:nvSpPr>
        <p:spPr>
          <a:xfrm>
            <a:off x="1847691"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Where is our client moving to?</a:t>
            </a:r>
            <a:endParaRPr sz="1100"/>
          </a:p>
        </p:txBody>
      </p:sp>
      <p:sp>
        <p:nvSpPr>
          <p:cNvPr id="209" name="Google Shape;209;p21"/>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210" name="Google Shape;210;p21"/>
          <p:cNvSpPr txBox="1"/>
          <p:nvPr>
            <p:ph idx="1" type="body"/>
          </p:nvPr>
        </p:nvSpPr>
        <p:spPr>
          <a:xfrm>
            <a:off x="5536112" y="2073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How to extract data </a:t>
            </a:r>
            <a:r>
              <a:rPr lang="en-GB" sz="1100"/>
              <a:t>corresponding</a:t>
            </a:r>
            <a:r>
              <a:rPr lang="en-GB" sz="1100"/>
              <a:t> to each clients?</a:t>
            </a:r>
            <a:endParaRPr sz="1100"/>
          </a:p>
        </p:txBody>
      </p:sp>
      <p:sp>
        <p:nvSpPr>
          <p:cNvPr id="211" name="Google Shape;211;p21"/>
          <p:cNvSpPr/>
          <p:nvPr/>
        </p:nvSpPr>
        <p:spPr>
          <a:xfrm>
            <a:off x="5090809" y="34040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212" name="Google Shape;212;p21"/>
          <p:cNvSpPr txBox="1"/>
          <p:nvPr>
            <p:ph idx="1" type="body"/>
          </p:nvPr>
        </p:nvSpPr>
        <p:spPr>
          <a:xfrm>
            <a:off x="5536112" y="33079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Will client be satisfied with our solution?</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16" name="Shape 216"/>
        <p:cNvGrpSpPr/>
        <p:nvPr/>
      </p:nvGrpSpPr>
      <p:grpSpPr>
        <a:xfrm>
          <a:off x="0" y="0"/>
          <a:ext cx="0" cy="0"/>
          <a:chOff x="0" y="0"/>
          <a:chExt cx="0" cy="0"/>
        </a:xfrm>
      </p:grpSpPr>
      <p:sp>
        <p:nvSpPr>
          <p:cNvPr id="217" name="Google Shape;217;p22"/>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Project objective</a:t>
            </a:r>
            <a:endParaRPr sz="1200"/>
          </a:p>
        </p:txBody>
      </p:sp>
      <p:sp>
        <p:nvSpPr>
          <p:cNvPr id="218" name="Google Shape;218;p22"/>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solidFill>
                  <a:srgbClr val="FFFFFF"/>
                </a:solidFill>
              </a:rPr>
              <a:t>Hypothetical</a:t>
            </a:r>
            <a:r>
              <a:rPr lang="en-GB" sz="3000">
                <a:solidFill>
                  <a:srgbClr val="FFFFFF"/>
                </a:solidFill>
              </a:rPr>
              <a:t> situation: </a:t>
            </a:r>
            <a:endParaRPr sz="3000">
              <a:solidFill>
                <a:srgbClr val="FFFFFF"/>
              </a:solidFill>
            </a:endParaRPr>
          </a:p>
          <a:p>
            <a:pPr indent="0" lvl="0" marL="0" rtl="0" algn="l">
              <a:spcBef>
                <a:spcPts val="1600"/>
              </a:spcBef>
              <a:spcAft>
                <a:spcPts val="1600"/>
              </a:spcAft>
              <a:buNone/>
            </a:pPr>
            <a:r>
              <a:rPr lang="en-GB" sz="3000">
                <a:solidFill>
                  <a:srgbClr val="FFFFFF"/>
                </a:solidFill>
              </a:rPr>
              <a:t>Find a perfect location to live in Toronto</a:t>
            </a:r>
            <a:endParaRPr sz="3000">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3"/>
          <p:cNvSpPr txBox="1"/>
          <p:nvPr>
            <p:ph type="title"/>
          </p:nvPr>
        </p:nvSpPr>
        <p:spPr>
          <a:xfrm>
            <a:off x="729450" y="2056375"/>
            <a:ext cx="52032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Process</a:t>
            </a:r>
            <a:endParaRPr/>
          </a:p>
          <a:p>
            <a:pPr indent="0" lvl="0" marL="0" rtl="0" algn="l">
              <a:spcBef>
                <a:spcPts val="1600"/>
              </a:spcBef>
              <a:spcAft>
                <a:spcPts val="0"/>
              </a:spcAft>
              <a:buNone/>
            </a:pPr>
            <a:r>
              <a:rPr lang="en-GB" sz="1000"/>
              <a:t>Background: </a:t>
            </a:r>
            <a:r>
              <a:rPr b="0" lang="en-GB" sz="1000">
                <a:latin typeface="Arial"/>
                <a:ea typeface="Arial"/>
                <a:cs typeface="Arial"/>
                <a:sym typeface="Arial"/>
              </a:rPr>
              <a:t>Trevor, who is a recent graduate, wants to move to a new place in Toronto. According to his background, he does not own a car and currently looking for a full-time job. He wants to move to a place where it is convenient to commute. Because of budget, he also wants his living expense to be reasonable. Meanwhile, he does not want to travel far for a quick meal in a local restaurant and he enjoys casual shopping and watching movies with friends. </a:t>
            </a:r>
            <a:endParaRPr b="0" sz="1000">
              <a:latin typeface="Arial"/>
              <a:ea typeface="Arial"/>
              <a:cs typeface="Arial"/>
              <a:sym typeface="Arial"/>
            </a:endParaRPr>
          </a:p>
          <a:p>
            <a:pPr indent="0" lvl="0" marL="0" rtl="0" algn="l">
              <a:spcBef>
                <a:spcPts val="1600"/>
              </a:spcBef>
              <a:spcAft>
                <a:spcPts val="1600"/>
              </a:spcAft>
              <a:buNone/>
            </a:pPr>
            <a:r>
              <a:t/>
            </a:r>
            <a:endParaRPr sz="1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4"/>
          <p:cNvSpPr txBox="1"/>
          <p:nvPr>
            <p:ph type="title"/>
          </p:nvPr>
        </p:nvSpPr>
        <p:spPr>
          <a:xfrm>
            <a:off x="756600" y="1305725"/>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Restaurant</a:t>
            </a:r>
            <a:r>
              <a:rPr lang="en-GB"/>
              <a:t> </a:t>
            </a:r>
            <a:endParaRPr/>
          </a:p>
          <a:p>
            <a:pPr indent="0" lvl="0" marL="0" rtl="0" algn="l">
              <a:spcBef>
                <a:spcPts val="0"/>
              </a:spcBef>
              <a:spcAft>
                <a:spcPts val="0"/>
              </a:spcAft>
              <a:buNone/>
            </a:pPr>
            <a:r>
              <a:rPr b="0" lang="en-GB"/>
              <a:t>01</a:t>
            </a:r>
            <a:endParaRPr b="0"/>
          </a:p>
        </p:txBody>
      </p:sp>
      <p:sp>
        <p:nvSpPr>
          <p:cNvPr id="229" name="Google Shape;229;p24"/>
          <p:cNvSpPr txBox="1"/>
          <p:nvPr>
            <p:ph idx="1" type="body"/>
          </p:nvPr>
        </p:nvSpPr>
        <p:spPr>
          <a:xfrm>
            <a:off x="721225" y="24341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We group our data by venues which having the key word “Restaurant” and rank them from the most to least. For the rest factor, we do the same to them</a:t>
            </a:r>
            <a:endParaRPr sz="1100"/>
          </a:p>
        </p:txBody>
      </p:sp>
      <p:sp>
        <p:nvSpPr>
          <p:cNvPr id="230" name="Google Shape;230;p24"/>
          <p:cNvSpPr txBox="1"/>
          <p:nvPr/>
        </p:nvSpPr>
        <p:spPr>
          <a:xfrm>
            <a:off x="5281475" y="3430588"/>
            <a:ext cx="1479000" cy="758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700">
              <a:solidFill>
                <a:srgbClr val="D9F0FF"/>
              </a:solidFill>
            </a:endParaRPr>
          </a:p>
        </p:txBody>
      </p:sp>
      <p:pic>
        <p:nvPicPr>
          <p:cNvPr id="231" name="Google Shape;231;p24"/>
          <p:cNvPicPr preferRelativeResize="0"/>
          <p:nvPr/>
        </p:nvPicPr>
        <p:blipFill>
          <a:blip r:embed="rId3">
            <a:alphaModFix/>
          </a:blip>
          <a:stretch>
            <a:fillRect/>
          </a:stretch>
        </p:blipFill>
        <p:spPr>
          <a:xfrm>
            <a:off x="4650001" y="2434125"/>
            <a:ext cx="4250098" cy="15571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25"/>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GB"/>
              <a:t>Shops</a:t>
            </a:r>
            <a:endParaRPr b="0"/>
          </a:p>
          <a:p>
            <a:pPr indent="0" lvl="0" marL="0" rtl="0" algn="l">
              <a:spcBef>
                <a:spcPts val="0"/>
              </a:spcBef>
              <a:spcAft>
                <a:spcPts val="0"/>
              </a:spcAft>
              <a:buNone/>
            </a:pPr>
            <a:r>
              <a:rPr b="0" lang="en-GB"/>
              <a:t>02</a:t>
            </a:r>
            <a:endParaRPr b="0"/>
          </a:p>
        </p:txBody>
      </p:sp>
      <p:sp>
        <p:nvSpPr>
          <p:cNvPr id="237" name="Google Shape;237;p25"/>
          <p:cNvSpPr txBox="1"/>
          <p:nvPr>
            <p:ph idx="1" type="body"/>
          </p:nvPr>
        </p:nvSpPr>
        <p:spPr>
          <a:xfrm>
            <a:off x="721225" y="24341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100"/>
          </a:p>
          <a:p>
            <a:pPr indent="0" lvl="0" marL="0" rtl="0" algn="l">
              <a:spcBef>
                <a:spcPts val="1600"/>
              </a:spcBef>
              <a:spcAft>
                <a:spcPts val="1600"/>
              </a:spcAft>
              <a:buNone/>
            </a:pPr>
            <a:r>
              <a:t/>
            </a:r>
            <a:endParaRPr sz="1100"/>
          </a:p>
        </p:txBody>
      </p:sp>
      <p:pic>
        <p:nvPicPr>
          <p:cNvPr id="238" name="Google Shape;238;p25"/>
          <p:cNvPicPr preferRelativeResize="0"/>
          <p:nvPr/>
        </p:nvPicPr>
        <p:blipFill>
          <a:blip r:embed="rId3">
            <a:alphaModFix/>
          </a:blip>
          <a:stretch>
            <a:fillRect/>
          </a:stretch>
        </p:blipFill>
        <p:spPr>
          <a:xfrm>
            <a:off x="1438213" y="2039125"/>
            <a:ext cx="6267574" cy="22970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pic>
        <p:nvPicPr>
          <p:cNvPr id="243" name="Google Shape;243;p26"/>
          <p:cNvPicPr preferRelativeResize="0"/>
          <p:nvPr/>
        </p:nvPicPr>
        <p:blipFill>
          <a:blip r:embed="rId3">
            <a:alphaModFix/>
          </a:blip>
          <a:stretch>
            <a:fillRect/>
          </a:stretch>
        </p:blipFill>
        <p:spPr>
          <a:xfrm>
            <a:off x="990825" y="2353050"/>
            <a:ext cx="8001475" cy="2485651"/>
          </a:xfrm>
          <a:prstGeom prst="rect">
            <a:avLst/>
          </a:prstGeom>
          <a:noFill/>
          <a:ln>
            <a:noFill/>
          </a:ln>
        </p:spPr>
      </p:pic>
      <p:sp>
        <p:nvSpPr>
          <p:cNvPr id="244" name="Google Shape;244;p26"/>
          <p:cNvSpPr txBox="1"/>
          <p:nvPr/>
        </p:nvSpPr>
        <p:spPr>
          <a:xfrm>
            <a:off x="1026125" y="1329425"/>
            <a:ext cx="23427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600">
                <a:latin typeface="Lato"/>
                <a:ea typeface="Lato"/>
                <a:cs typeface="Lato"/>
                <a:sym typeface="Lato"/>
              </a:rPr>
              <a:t>Cinema</a:t>
            </a:r>
            <a:endParaRPr sz="2600">
              <a:latin typeface="Lato"/>
              <a:ea typeface="Lato"/>
              <a:cs typeface="Lato"/>
              <a:sym typeface="Lato"/>
            </a:endParaRPr>
          </a:p>
          <a:p>
            <a:pPr indent="0" lvl="0" marL="0" rtl="0" algn="l">
              <a:spcBef>
                <a:spcPts val="0"/>
              </a:spcBef>
              <a:spcAft>
                <a:spcPts val="0"/>
              </a:spcAft>
              <a:buNone/>
            </a:pPr>
            <a:r>
              <a:rPr lang="en-GB" sz="2600">
                <a:latin typeface="Lato"/>
                <a:ea typeface="Lato"/>
                <a:cs typeface="Lato"/>
                <a:sym typeface="Lato"/>
              </a:rPr>
              <a:t>03</a:t>
            </a:r>
            <a:endParaRPr sz="2600">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